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C40F8A7-3F7B-4665-91D1-2DEC9012DC56}">
  <a:tblStyle styleId="{5C40F8A7-3F7B-4665-91D1-2DEC9012DC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acanv/BERT-BiLSTM-CRF-NER" TargetMode="External"/><Relationship Id="rId3" Type="http://schemas.openxmlformats.org/officeDocument/2006/relationships/hyperlink" Target="https://biendata.com/competition/ccks_2019_1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doc.com/product/data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doc.com/product/data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doc.com/product/data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doc.com/product/data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doc.com/product/data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doc.com/product/data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doc.com/product/data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oinc.org/international/chines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05c4ef8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05c4ef8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05c4ef87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05c4ef87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05c4ef87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05c4ef87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05c4ef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05c4ef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https://github.com/macanv/BERT-BiLSTM-CRF-NER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https://biendata.com/competition/ccks_2019_1/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5c4ef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5c4ef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5c4ef87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5c4ef87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05c4ef87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05c4ef87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https://www.linkdoc.com/product/data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05c4ef87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05c4ef87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https://www.linkdoc.com/product/data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5c4ef87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5c4ef87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https://www.linkdoc.com/product/data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05c4ef87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05c4ef87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https://www.linkdoc.com/product/data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05c4ef87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05c4ef87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https://www.linkdoc.com/product/data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05c4ef87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05c4ef8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05c4ef87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05c4ef87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05c4ef87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05c4ef87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05c4ef87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05c4ef87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https://www.linkdoc.com/product/data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05c4ef87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05c4ef87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05c4ef87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05c4ef87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05c4ef87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05c4ef87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05c4ef87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05c4ef87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https://www.linkdoc.com/product/data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05c4ef87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05c4ef87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05c4ef87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05c4ef87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05c4ef87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05c4ef87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05c4ef8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05c4ef8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05c4ef87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05c4ef87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05c4ef87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05c4ef87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70a5d06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70a5d06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82cd46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82cd46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0b022562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0b022562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82cd4631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82cd4631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0b022562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0b02256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05c4ef87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05c4ef87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05c4ef87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05c4ef87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05c4ef87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05c4ef8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70a5d060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70a5d06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70a5d060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70a5d060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5c4ef87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5c4ef8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5c4ef87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05c4ef8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5c4ef87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5c4ef87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https://loinc.org/international/chinese/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google.com/spreadsheets/d/16cNLErV0hoUNB-d_TMiYLNDKrTyw6dCBQOchGn6vImo/edit#gid=0" TargetMode="External"/><Relationship Id="rId4" Type="http://schemas.openxmlformats.org/officeDocument/2006/relationships/hyperlink" Target="https://docs.google.com/spreadsheets/d/1KRQue9yl0plw_QhM-5ywyc7IwdS5aQnGq2zxcVkOFdA/edit#gid=0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27250" y="1874650"/>
            <a:ext cx="5449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心血管临床决策支持系统（CDSS）技术路线介绍</a:t>
            </a:r>
            <a:endParaRPr sz="3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126175" y="102600"/>
            <a:ext cx="67491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同义词识别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270500" y="775950"/>
            <a:ext cx="766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任务描述：</a:t>
            </a:r>
            <a:r>
              <a:rPr lang="en" sz="1800"/>
              <a:t>识别各种医疗实体的同义词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22"/>
          <p:cNvSpPr txBox="1"/>
          <p:nvPr/>
        </p:nvSpPr>
        <p:spPr>
          <a:xfrm>
            <a:off x="742150" y="1267825"/>
            <a:ext cx="3000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优先检查、疾病和症状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450" y="1758025"/>
            <a:ext cx="7279401" cy="32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1" type="subTitle"/>
          </p:nvPr>
        </p:nvSpPr>
        <p:spPr>
          <a:xfrm>
            <a:off x="126175" y="102600"/>
            <a:ext cx="71403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实体识别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24" y="1468650"/>
            <a:ext cx="6512762" cy="34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270500" y="775950"/>
            <a:ext cx="766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任务描述：</a:t>
            </a:r>
            <a:r>
              <a:rPr lang="en" sz="1800"/>
              <a:t>从病历中提取各类临床实体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126175" y="102600"/>
            <a:ext cx="7228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实体识别</a:t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270500" y="775950"/>
            <a:ext cx="766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任务描述：</a:t>
            </a:r>
            <a:r>
              <a:rPr lang="en" sz="1800"/>
              <a:t>从病历中提取各类临床实体</a:t>
            </a:r>
            <a:endParaRPr sz="1800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75" y="1468650"/>
            <a:ext cx="8214497" cy="33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26175" y="102600"/>
            <a:ext cx="7228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实体识别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214650" y="808925"/>
            <a:ext cx="3000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详细安排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43400" y="1630250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在字典建立后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需要标注一部分进行效果追踪，每周更新一次，周会专门讨论改进方向和瓶颈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模型效率要提早构思好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先从开源数据集开始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 4 - 实体维度提取</a:t>
            </a:r>
            <a:endParaRPr sz="1800"/>
          </a:p>
        </p:txBody>
      </p:sp>
      <p:sp>
        <p:nvSpPr>
          <p:cNvPr id="177" name="Google Shape;177;p26"/>
          <p:cNvSpPr txBox="1"/>
          <p:nvPr/>
        </p:nvSpPr>
        <p:spPr>
          <a:xfrm>
            <a:off x="270500" y="775950"/>
            <a:ext cx="766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任务描述：</a:t>
            </a:r>
            <a:r>
              <a:rPr lang="en" sz="1650">
                <a:solidFill>
                  <a:schemeClr val="dk1"/>
                </a:solidFill>
              </a:rPr>
              <a:t>根据上下文，对重点医疗实体进行多维度信息抽取，构建完备的、结构化的实体信息集合</a:t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50" y="1548900"/>
            <a:ext cx="8338800" cy="33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4 - 实体维度提取</a:t>
            </a:r>
            <a:endParaRPr sz="2400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000" y="766700"/>
            <a:ext cx="5426538" cy="41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4 - 实体维度提取</a:t>
            </a:r>
            <a:endParaRPr sz="24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00" y="783775"/>
            <a:ext cx="7957198" cy="41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376150" y="848500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症状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症状：symptom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对象：target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持续时间: duration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程度: intensity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对应身体部位: part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有/无: exist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频率: frequency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颜色: color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性质: property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范围: scope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味道: smell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伴随: accompany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前提：premise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3612725" y="848500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查体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指标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单位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对应部位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3612725" y="1984050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检验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指标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单位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阴/阳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3612725" y="2986500"/>
            <a:ext cx="5348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疾病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对象(target)：发生在谁身上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规律(pattern)：什么原因导致，如遗传/传染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状态(status): 该病与患者关系，如曾患/初诊结果/入院原因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持续时间(duration): 什么时间开始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有无(exist): 有无该疾病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如何缓释(better): 如何减缓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如何恶化(worse): 如何恶化</a:t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376150" y="4094900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药物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剂量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4 - 实体维度提取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/>
          <p:nvPr/>
        </p:nvSpPr>
        <p:spPr>
          <a:xfrm>
            <a:off x="3586275" y="1355225"/>
            <a:ext cx="1213200" cy="39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临床文本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3586275" y="1987100"/>
            <a:ext cx="1213200" cy="39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句子</a:t>
            </a:r>
            <a:endParaRPr/>
          </a:p>
        </p:txBody>
      </p:sp>
      <p:cxnSp>
        <p:nvCxnSpPr>
          <p:cNvPr id="207" name="Google Shape;207;p30"/>
          <p:cNvCxnSpPr>
            <a:stCxn id="205" idx="2"/>
            <a:endCxn id="206" idx="0"/>
          </p:cNvCxnSpPr>
          <p:nvPr/>
        </p:nvCxnSpPr>
        <p:spPr>
          <a:xfrm>
            <a:off x="4192875" y="1747025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0"/>
          <p:cNvSpPr/>
          <p:nvPr/>
        </p:nvSpPr>
        <p:spPr>
          <a:xfrm>
            <a:off x="3586275" y="2618975"/>
            <a:ext cx="1213200" cy="39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实体识别</a:t>
            </a:r>
            <a:endParaRPr/>
          </a:p>
        </p:txBody>
      </p:sp>
      <p:cxnSp>
        <p:nvCxnSpPr>
          <p:cNvPr id="209" name="Google Shape;209;p30"/>
          <p:cNvCxnSpPr>
            <a:stCxn id="206" idx="2"/>
            <a:endCxn id="208" idx="0"/>
          </p:cNvCxnSpPr>
          <p:nvPr/>
        </p:nvCxnSpPr>
        <p:spPr>
          <a:xfrm>
            <a:off x="4192875" y="2378900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30"/>
          <p:cNvSpPr/>
          <p:nvPr/>
        </p:nvSpPr>
        <p:spPr>
          <a:xfrm>
            <a:off x="5278950" y="2865750"/>
            <a:ext cx="1213200" cy="39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机器学习</a:t>
            </a: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5278950" y="2379200"/>
            <a:ext cx="1213200" cy="39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字典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3586275" y="3181350"/>
            <a:ext cx="1213200" cy="39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实体归一</a:t>
            </a:r>
            <a:endParaRPr/>
          </a:p>
        </p:txBody>
      </p:sp>
      <p:cxnSp>
        <p:nvCxnSpPr>
          <p:cNvPr id="213" name="Google Shape;213;p30"/>
          <p:cNvCxnSpPr>
            <a:stCxn id="208" idx="2"/>
            <a:endCxn id="212" idx="0"/>
          </p:cNvCxnSpPr>
          <p:nvPr/>
        </p:nvCxnSpPr>
        <p:spPr>
          <a:xfrm>
            <a:off x="4192875" y="3010775"/>
            <a:ext cx="0" cy="1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0"/>
          <p:cNvCxnSpPr>
            <a:stCxn id="211" idx="1"/>
            <a:endCxn id="208" idx="3"/>
          </p:cNvCxnSpPr>
          <p:nvPr/>
        </p:nvCxnSpPr>
        <p:spPr>
          <a:xfrm flipH="1">
            <a:off x="4799550" y="2575100"/>
            <a:ext cx="479400" cy="2397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0"/>
          <p:cNvCxnSpPr>
            <a:stCxn id="210" idx="1"/>
            <a:endCxn id="208" idx="3"/>
          </p:cNvCxnSpPr>
          <p:nvPr/>
        </p:nvCxnSpPr>
        <p:spPr>
          <a:xfrm rot="10800000">
            <a:off x="4799550" y="2814750"/>
            <a:ext cx="479400" cy="2469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0"/>
          <p:cNvSpPr/>
          <p:nvPr/>
        </p:nvSpPr>
        <p:spPr>
          <a:xfrm>
            <a:off x="3540675" y="3813350"/>
            <a:ext cx="1304400" cy="39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实体维度识别</a:t>
            </a:r>
            <a:endParaRPr/>
          </a:p>
        </p:txBody>
      </p:sp>
      <p:cxnSp>
        <p:nvCxnSpPr>
          <p:cNvPr id="217" name="Google Shape;217;p30"/>
          <p:cNvCxnSpPr>
            <a:stCxn id="212" idx="2"/>
            <a:endCxn id="216" idx="0"/>
          </p:cNvCxnSpPr>
          <p:nvPr/>
        </p:nvCxnSpPr>
        <p:spPr>
          <a:xfrm flipH="1" rot="-5400000">
            <a:off x="4073025" y="3693000"/>
            <a:ext cx="240300" cy="6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0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4 - 实体维度提取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/>
        </p:nvSpPr>
        <p:spPr>
          <a:xfrm>
            <a:off x="530750" y="1061550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关于指标：问曹青要lis的标准文件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需要标注一部分进行效果追踪，每周更新一次，周会专门讨论改进方向和瓶颈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桥然专门负责总结每周进度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杜楠专门负责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迩桁 + 1全职：框架 （java）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杜楠：模块 + 项目定义 + 标注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桥然：模块 + 项目统计 + 入场安排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2实习：模块 + 交叉验证 </a:t>
            </a:r>
            <a:endParaRPr sz="1800"/>
          </a:p>
        </p:txBody>
      </p:sp>
      <p:sp>
        <p:nvSpPr>
          <p:cNvPr id="224" name="Google Shape;224;p31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4 - 实体维度提取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13375" y="97450"/>
            <a:ext cx="7833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病历范围 - 门诊病历-主诉/现病史/既往史/查体/辅助检查</a:t>
            </a:r>
            <a:endParaRPr sz="2400"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75" y="824600"/>
            <a:ext cx="8679024" cy="410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63" y="869075"/>
            <a:ext cx="6549876" cy="40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技术路线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技术路线</a:t>
            </a:r>
            <a:endParaRPr sz="2400"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25" y="807113"/>
            <a:ext cx="762952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5 - </a:t>
            </a:r>
            <a:r>
              <a:rPr lang="en" sz="2400"/>
              <a:t>知识图谱构建</a:t>
            </a:r>
            <a:endParaRPr sz="2400"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25" y="1241990"/>
            <a:ext cx="8298549" cy="304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50" y="876625"/>
            <a:ext cx="7857900" cy="38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180100" y="169525"/>
            <a:ext cx="6103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什么是知识图谱？</a:t>
            </a:r>
            <a:endParaRPr sz="2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5" y="851700"/>
            <a:ext cx="789622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180100" y="169525"/>
            <a:ext cx="6103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知识图谱在医疗行业中的价值</a:t>
            </a:r>
            <a:endParaRPr sz="2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0" y="906675"/>
            <a:ext cx="8839201" cy="423681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196025" y="1441850"/>
            <a:ext cx="5038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症状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持续时间: duration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程度: intensity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对应部位: part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有/无: exist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频率: frequency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颜色: color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性质: property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规律: pattern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类型: type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范围: scope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味道: smell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伴随: accompany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前提：premise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0" y="95350"/>
            <a:ext cx="5965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  医疗知识图谱构建 – 医疗知识图谱特点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idx="1" type="subTitle"/>
          </p:nvPr>
        </p:nvSpPr>
        <p:spPr>
          <a:xfrm>
            <a:off x="64300" y="82000"/>
            <a:ext cx="8686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6 - 知识图谱</a:t>
            </a:r>
            <a:r>
              <a:rPr lang="en" sz="2400"/>
              <a:t>应用</a:t>
            </a:r>
            <a:endParaRPr sz="2400"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900" y="1079125"/>
            <a:ext cx="7118200" cy="34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idx="1" type="subTitle"/>
          </p:nvPr>
        </p:nvSpPr>
        <p:spPr>
          <a:xfrm>
            <a:off x="3376400" y="2004450"/>
            <a:ext cx="27606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初步工作安排</a:t>
            </a:r>
            <a:endParaRPr sz="2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subTitle"/>
          </p:nvPr>
        </p:nvSpPr>
        <p:spPr>
          <a:xfrm>
            <a:off x="123550" y="171400"/>
            <a:ext cx="6784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 以主诉为例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8" name="Google Shape;278;p40"/>
          <p:cNvSpPr txBox="1"/>
          <p:nvPr/>
        </p:nvSpPr>
        <p:spPr>
          <a:xfrm>
            <a:off x="1231250" y="855250"/>
            <a:ext cx="7031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腹胀、纳差4天，胸闷1天	腹胀##Symptom 、##x 纳差##Symptom 4##m 天##n ，##x 胸闷##Symptom 1##m 天##n</a:t>
            </a:r>
            <a:endParaRPr sz="500"/>
          </a:p>
        </p:txBody>
      </p:sp>
      <p:sp>
        <p:nvSpPr>
          <p:cNvPr id="279" name="Google Shape;279;p40"/>
          <p:cNvSpPr txBox="1"/>
          <p:nvPr/>
        </p:nvSpPr>
        <p:spPr>
          <a:xfrm>
            <a:off x="1197300" y="2015213"/>
            <a:ext cx="72471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{"symptom" : '腹胀', "duration" : '4天', "intensity" : '', "part" : '', "exist" : '有', "frequency" : '', "color" : '', "property" : '', "pattern" : '', "type" : '', "scope" : '', "smell" : '', "accompany" : '', "premise" : ''}</a:t>
            </a: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1197300" y="2788525"/>
            <a:ext cx="75441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{"symptom" : '纳差', "duration" : '4天', "intensity" : '', "part" : '', "exist" : '有', "frequency" : '', "color" : '', "property" : '', "pattern" : '', "type" : '', "scope" : '', "smell" : '', "accompany" : ', "premise" : '''}</a:t>
            </a:r>
            <a:endParaRPr/>
          </a:p>
        </p:txBody>
      </p:sp>
      <p:sp>
        <p:nvSpPr>
          <p:cNvPr id="281" name="Google Shape;281;p40"/>
          <p:cNvSpPr txBox="1"/>
          <p:nvPr/>
        </p:nvSpPr>
        <p:spPr>
          <a:xfrm>
            <a:off x="1197300" y="3482025"/>
            <a:ext cx="72471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{"symptom" : '胸闷', "duration" : '1天', "intensity" : '', "part" : '', "exist" : '有', "frequency" : '', "color" : '', "property" : '', "pattern" : '', "type" : '', "scope" : '', "smell" : '', "accompany" : '', "premise" : ''}</a:t>
            </a:r>
            <a:endParaRPr/>
          </a:p>
        </p:txBody>
      </p:sp>
      <p:sp>
        <p:nvSpPr>
          <p:cNvPr id="282" name="Google Shape;282;p40"/>
          <p:cNvSpPr/>
          <p:nvPr/>
        </p:nvSpPr>
        <p:spPr>
          <a:xfrm>
            <a:off x="4338900" y="1559600"/>
            <a:ext cx="466200" cy="37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 txBox="1"/>
          <p:nvPr/>
        </p:nvSpPr>
        <p:spPr>
          <a:xfrm>
            <a:off x="205375" y="2015225"/>
            <a:ext cx="822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腹胀</a:t>
            </a:r>
            <a:endParaRPr sz="1900"/>
          </a:p>
        </p:txBody>
      </p:sp>
      <p:sp>
        <p:nvSpPr>
          <p:cNvPr id="284" name="Google Shape;284;p40"/>
          <p:cNvSpPr txBox="1"/>
          <p:nvPr/>
        </p:nvSpPr>
        <p:spPr>
          <a:xfrm>
            <a:off x="205375" y="2852000"/>
            <a:ext cx="822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纳差</a:t>
            </a:r>
            <a:endParaRPr sz="1900"/>
          </a:p>
        </p:txBody>
      </p:sp>
      <p:sp>
        <p:nvSpPr>
          <p:cNvPr id="285" name="Google Shape;285;p40"/>
          <p:cNvSpPr txBox="1"/>
          <p:nvPr/>
        </p:nvSpPr>
        <p:spPr>
          <a:xfrm>
            <a:off x="205375" y="3551325"/>
            <a:ext cx="822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胸闷</a:t>
            </a:r>
            <a:endParaRPr sz="1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idx="1" type="subTitle"/>
          </p:nvPr>
        </p:nvSpPr>
        <p:spPr>
          <a:xfrm>
            <a:off x="123550" y="171400"/>
            <a:ext cx="6784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 </a:t>
            </a:r>
            <a:r>
              <a:rPr lang="en" sz="2400"/>
              <a:t>以主诉为例</a:t>
            </a:r>
            <a:r>
              <a:rPr lang="en" sz="2400"/>
              <a:t> - </a:t>
            </a:r>
            <a:r>
              <a:rPr lang="en" sz="2400"/>
              <a:t>字典输入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1" name="Google Shape;291;p41"/>
          <p:cNvSpPr txBox="1"/>
          <p:nvPr/>
        </p:nvSpPr>
        <p:spPr>
          <a:xfrm>
            <a:off x="1419850" y="1048975"/>
            <a:ext cx="38145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疾病：Disease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症状：Symptom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实验室检查：Labindex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手术：Surgery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身体部位：Bodypart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药物：Medicine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维度词：</a:t>
            </a:r>
            <a:r>
              <a:rPr lang="en">
                <a:solidFill>
                  <a:schemeClr val="dk1"/>
                </a:solidFill>
              </a:rPr>
              <a:t>ext_*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 txBox="1"/>
          <p:nvPr/>
        </p:nvSpPr>
        <p:spPr>
          <a:xfrm>
            <a:off x="1847650" y="2632700"/>
            <a:ext cx="51561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ext_smell: 味道 -  如 恶臭、酸味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ext_property</a:t>
            </a:r>
            <a:r>
              <a:rPr lang="en">
                <a:solidFill>
                  <a:schemeClr val="dk1"/>
                </a:solidFill>
              </a:rPr>
              <a:t>: 感触 - 如 蛋花样、电击样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ext_intensity: 强度 - 如 剧烈、轻微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</a:rPr>
              <a:t>xt_freq：频度 - 反复、再发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ext_type: 病理 - 劳力性、喷射性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ext_scope：范围 - 弥漫性、局限性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ext_color: 颜色 - 暗红、鲜红色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ext_premise: 前提 - 饭后、饭前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13375" y="97450"/>
            <a:ext cx="8472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病历范围 - 门诊病历 - 心电图</a:t>
            </a:r>
            <a:endParaRPr sz="2400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75" y="672925"/>
            <a:ext cx="7585157" cy="42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826475" y="784075"/>
            <a:ext cx="2394600" cy="25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idx="1" type="subTitle"/>
          </p:nvPr>
        </p:nvSpPr>
        <p:spPr>
          <a:xfrm>
            <a:off x="123550" y="171400"/>
            <a:ext cx="6784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 </a:t>
            </a:r>
            <a:r>
              <a:rPr lang="en" sz="2400"/>
              <a:t>以主诉为例</a:t>
            </a:r>
            <a:r>
              <a:rPr lang="en" sz="2400"/>
              <a:t> - </a:t>
            </a:r>
            <a:r>
              <a:rPr lang="en" sz="2400"/>
              <a:t>输出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	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298" name="Google Shape;298;p42"/>
          <p:cNvGraphicFramePr/>
          <p:nvPr/>
        </p:nvGraphicFramePr>
        <p:xfrm>
          <a:off x="329700" y="738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{5C40F8A7-3F7B-4665-91D1-2DEC9012DC56}</a:tableStyleId>
              </a:tblPr>
              <a:tblGrid>
                <a:gridCol w="1723525"/>
                <a:gridCol w="1723525"/>
              </a:tblGrid>
              <a:tr h="311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症状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 hMerge="1"/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症状：symptom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核心症状实体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对象：target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当前对象是谁，“自身”，“父亲”，”母亲“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持续时间: duration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持续时间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程度: intensity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对应 字典中的 </a:t>
                      </a:r>
                      <a:r>
                        <a:rPr lang="en" sz="600">
                          <a:solidFill>
                            <a:schemeClr val="dk1"/>
                          </a:solidFill>
                        </a:rPr>
                        <a:t>ext_intensity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有/无: exist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承认还是否定该症状：有/无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频率: frequency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对应 字典中的 ext_freq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颜色: color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对应 字典中的 ext_color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性质: </a:t>
                      </a:r>
                      <a:r>
                        <a:rPr lang="en" sz="600"/>
                        <a:t>property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对应 字典中的 ext_property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类型: type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对应 字典中的 ext_type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范围: scope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对应 字典中的 ext_scope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味道: smell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对应 字典中的 ext_smell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伴随: accompany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伴随症状，内嵌一个症状jsoin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前提：premise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对应 字典中的 ext_premise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9" name="Google Shape;299;p42"/>
          <p:cNvGraphicFramePr/>
          <p:nvPr/>
        </p:nvGraphicFramePr>
        <p:xfrm>
          <a:off x="4796025" y="768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{5C40F8A7-3F7B-4665-91D1-2DEC9012DC56}</a:tableStyleId>
              </a:tblPr>
              <a:tblGrid>
                <a:gridCol w="1845650"/>
                <a:gridCol w="1845650"/>
              </a:tblGrid>
              <a:tr h="261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疾病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</a:tr>
              <a:tr h="25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疾病</a:t>
                      </a:r>
                      <a:r>
                        <a:rPr lang="en" sz="600"/>
                        <a:t>：Disease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核心症状实体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对象：target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当前对象是谁，“自身”，“父亲”，”母亲“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持续时间: duration</a:t>
                      </a:r>
                      <a:endParaRPr sz="6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持续时间</a:t>
                      </a:r>
                      <a:endParaRPr sz="6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5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有/无: exist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承认还是否定该症状：有/无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idx="1" type="subTitle"/>
          </p:nvPr>
        </p:nvSpPr>
        <p:spPr>
          <a:xfrm>
            <a:off x="367250" y="287950"/>
            <a:ext cx="54390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	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2. </a:t>
            </a:r>
            <a:r>
              <a:rPr lang="en" sz="2600"/>
              <a:t>部分已经标注数据</a:t>
            </a:r>
            <a:endParaRPr sz="2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3. 字典错误反馈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05" name="Google Shape;305;p43"/>
          <p:cNvSpPr txBox="1"/>
          <p:nvPr/>
        </p:nvSpPr>
        <p:spPr>
          <a:xfrm>
            <a:off x="367250" y="1154925"/>
            <a:ext cx="8437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https://docs.google.com/spreadsheets/d/16cNLErV0hoUNB-d_TMiYLNDKrTyw6dCBQOchGn6vImo/edit#gid=0</a:t>
            </a: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367250" y="2737725"/>
            <a:ext cx="756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/>
              </a:rPr>
              <a:t>https://docs.google.com/spreadsheets/d/1KRQue9yl0plw_QhM-5ywyc7IwdS5aQnGq2zxcVkOFdA/edit#gid=0</a:t>
            </a:r>
            <a:r>
              <a:rPr lang="en" sz="26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idx="1" type="subTitle"/>
          </p:nvPr>
        </p:nvSpPr>
        <p:spPr>
          <a:xfrm>
            <a:off x="123550" y="171400"/>
            <a:ext cx="67848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工作流程安排</a:t>
            </a:r>
            <a:r>
              <a:rPr lang="en" sz="2000"/>
              <a:t>	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2" name="Google Shape;312;p44"/>
          <p:cNvSpPr/>
          <p:nvPr/>
        </p:nvSpPr>
        <p:spPr>
          <a:xfrm>
            <a:off x="1888250" y="992875"/>
            <a:ext cx="1283400" cy="56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/>
              <a:t>小样本开发</a:t>
            </a:r>
            <a:endParaRPr/>
          </a:p>
        </p:txBody>
      </p:sp>
      <p:sp>
        <p:nvSpPr>
          <p:cNvPr id="313" name="Google Shape;313;p44"/>
          <p:cNvSpPr/>
          <p:nvPr/>
        </p:nvSpPr>
        <p:spPr>
          <a:xfrm>
            <a:off x="1888250" y="1851825"/>
            <a:ext cx="1283400" cy="56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r>
              <a:rPr lang="en"/>
              <a:t>大样本测试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1888250" y="2761275"/>
            <a:ext cx="1283400" cy="56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r>
              <a:rPr lang="en"/>
              <a:t>院内测试</a:t>
            </a:r>
            <a:endParaRPr/>
          </a:p>
        </p:txBody>
      </p:sp>
      <p:cxnSp>
        <p:nvCxnSpPr>
          <p:cNvPr id="315" name="Google Shape;315;p44"/>
          <p:cNvCxnSpPr>
            <a:stCxn id="312" idx="2"/>
            <a:endCxn id="313" idx="0"/>
          </p:cNvCxnSpPr>
          <p:nvPr/>
        </p:nvCxnSpPr>
        <p:spPr>
          <a:xfrm>
            <a:off x="2529950" y="1560175"/>
            <a:ext cx="0" cy="2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6" name="Google Shape;316;p44"/>
          <p:cNvCxnSpPr>
            <a:stCxn id="313" idx="2"/>
            <a:endCxn id="314" idx="0"/>
          </p:cNvCxnSpPr>
          <p:nvPr/>
        </p:nvCxnSpPr>
        <p:spPr>
          <a:xfrm>
            <a:off x="2529950" y="2419125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17" name="Google Shape;317;p44"/>
          <p:cNvSpPr/>
          <p:nvPr/>
        </p:nvSpPr>
        <p:spPr>
          <a:xfrm>
            <a:off x="1888250" y="3741450"/>
            <a:ext cx="1283400" cy="56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r>
              <a:rPr lang="en"/>
              <a:t>批量标注</a:t>
            </a:r>
            <a:endParaRPr/>
          </a:p>
        </p:txBody>
      </p:sp>
      <p:cxnSp>
        <p:nvCxnSpPr>
          <p:cNvPr id="318" name="Google Shape;318;p44"/>
          <p:cNvCxnSpPr>
            <a:stCxn id="317" idx="0"/>
            <a:endCxn id="314" idx="2"/>
          </p:cNvCxnSpPr>
          <p:nvPr/>
        </p:nvCxnSpPr>
        <p:spPr>
          <a:xfrm rot="10800000">
            <a:off x="2529950" y="3328650"/>
            <a:ext cx="0" cy="4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19" name="Google Shape;319;p44"/>
          <p:cNvSpPr txBox="1"/>
          <p:nvPr/>
        </p:nvSpPr>
        <p:spPr>
          <a:xfrm>
            <a:off x="4678650" y="1070125"/>
            <a:ext cx="3213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这是一个开放式的问题，希望大家能</a:t>
            </a:r>
            <a:endParaRPr/>
          </a:p>
        </p:txBody>
      </p:sp>
      <p:sp>
        <p:nvSpPr>
          <p:cNvPr id="320" name="Google Shape;320;p44"/>
          <p:cNvSpPr txBox="1"/>
          <p:nvPr/>
        </p:nvSpPr>
        <p:spPr>
          <a:xfrm>
            <a:off x="5485975" y="1560175"/>
            <a:ext cx="26283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多</a:t>
            </a:r>
            <a:r>
              <a:rPr lang="en" sz="1800"/>
              <a:t>提问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多建议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多分享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多沟通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idx="1" type="subTitle"/>
          </p:nvPr>
        </p:nvSpPr>
        <p:spPr>
          <a:xfrm>
            <a:off x="185150" y="113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6/2</a:t>
            </a:r>
            <a:endParaRPr sz="4200"/>
          </a:p>
        </p:txBody>
      </p:sp>
      <p:sp>
        <p:nvSpPr>
          <p:cNvPr id="326" name="Google Shape;326;p45"/>
          <p:cNvSpPr txBox="1"/>
          <p:nvPr/>
        </p:nvSpPr>
        <p:spPr>
          <a:xfrm>
            <a:off x="1437300" y="205800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新增两种词性</a:t>
            </a:r>
            <a:endParaRPr sz="2600"/>
          </a:p>
        </p:txBody>
      </p:sp>
      <p:sp>
        <p:nvSpPr>
          <p:cNvPr id="327" name="Google Shape;327;p45"/>
          <p:cNvSpPr txBox="1"/>
          <p:nvPr/>
        </p:nvSpPr>
        <p:spPr>
          <a:xfrm>
            <a:off x="524300" y="1147950"/>
            <a:ext cx="838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基本信息：BasicInfo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300"/>
              <a:t>精神状态：精神，精神状态，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睡眠：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饮食：胃口，胃纳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大小便：二便，排尿，排便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体重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状态词：Status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300"/>
              <a:t>坏状态：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	欠佳，较差，困难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一般状态：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	一般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好状态：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	较好，尚可，无明显改变，正常，无明显下</a:t>
            </a:r>
            <a:r>
              <a:rPr lang="en" sz="1300"/>
              <a:t>降</a:t>
            </a:r>
            <a:r>
              <a:rPr lang="en" sz="1300"/>
              <a:t>，无明显减轻，无明显提升，良好，通畅，如常，尚佳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idx="1" type="subTitle"/>
          </p:nvPr>
        </p:nvSpPr>
        <p:spPr>
          <a:xfrm>
            <a:off x="185150" y="113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6/2</a:t>
            </a:r>
            <a:endParaRPr sz="4200"/>
          </a:p>
        </p:txBody>
      </p:sp>
      <p:sp>
        <p:nvSpPr>
          <p:cNvPr id="333" name="Google Shape;333;p46"/>
          <p:cNvSpPr txBox="1"/>
          <p:nvPr/>
        </p:nvSpPr>
        <p:spPr>
          <a:xfrm>
            <a:off x="1437300" y="205800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新增两种词性</a:t>
            </a:r>
            <a:endParaRPr sz="2600"/>
          </a:p>
        </p:txBody>
      </p:sp>
      <p:sp>
        <p:nvSpPr>
          <p:cNvPr id="334" name="Google Shape;334;p46"/>
          <p:cNvSpPr txBox="1"/>
          <p:nvPr/>
        </p:nvSpPr>
        <p:spPr>
          <a:xfrm>
            <a:off x="524300" y="1030425"/>
            <a:ext cx="83889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自发病以来，患者精神、体力尚可，食欲、睡眠一般，大小便正常。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##x 自##p 发病##v 以来##f ，##x 患者##n 精神##BasicInfo 、##x 体力</a:t>
            </a:r>
            <a:r>
              <a:rPr lang="en">
                <a:solidFill>
                  <a:schemeClr val="dk1"/>
                </a:solidFill>
              </a:rPr>
              <a:t>##BasicInfo</a:t>
            </a:r>
            <a:r>
              <a:rPr lang="en"/>
              <a:t> 尚可##Status ，##x 食欲##BasicInfo 、##x 睡眠##BasicInfo 一般##Status ，##x 大小便##BasicInfo 小便##BasicInfo 正常##Status 。##x</a:t>
            </a:r>
            <a:endParaRPr sz="1300"/>
          </a:p>
        </p:txBody>
      </p:sp>
      <p:sp>
        <p:nvSpPr>
          <p:cNvPr id="335" name="Google Shape;335;p46"/>
          <p:cNvSpPr txBox="1"/>
          <p:nvPr/>
        </p:nvSpPr>
        <p:spPr>
          <a:xfrm>
            <a:off x="524300" y="2910650"/>
            <a:ext cx="83889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近日睡眠、精神可，胃纳可，小便正常，大便不成形，近期体重无明显减轻。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近日##t 睡眠##BasicInfo 、##x 精神##BasicInfo 可##x ，##x 胃纳##BasicInfo 可##x ，##x 小便##BasicInfo 正常##Status ，##x 大便##BasicInfo 大便不成形##Symptom ，##x 近期##t 体重##BasicInfo 无明显减轻##Status 减轻##ext_intensity 。##x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idx="1" type="subTitle"/>
          </p:nvPr>
        </p:nvSpPr>
        <p:spPr>
          <a:xfrm>
            <a:off x="185150" y="113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6/2</a:t>
            </a:r>
            <a:endParaRPr sz="4200"/>
          </a:p>
        </p:txBody>
      </p:sp>
      <p:sp>
        <p:nvSpPr>
          <p:cNvPr id="341" name="Google Shape;341;p47"/>
          <p:cNvSpPr txBox="1"/>
          <p:nvPr/>
        </p:nvSpPr>
        <p:spPr>
          <a:xfrm>
            <a:off x="1437300" y="205800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2. 启用‘全匹配’分词模式</a:t>
            </a:r>
            <a:endParaRPr sz="2600"/>
          </a:p>
        </p:txBody>
      </p:sp>
      <p:sp>
        <p:nvSpPr>
          <p:cNvPr id="342" name="Google Shape;342;p47"/>
          <p:cNvSpPr txBox="1"/>
          <p:nvPr/>
        </p:nvSpPr>
        <p:spPr>
          <a:xfrm>
            <a:off x="822550" y="2480175"/>
            <a:ext cx="8406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下腹痛</a:t>
            </a:r>
            <a:endParaRPr b="1" sz="1500"/>
          </a:p>
        </p:txBody>
      </p:sp>
      <p:sp>
        <p:nvSpPr>
          <p:cNvPr id="343" name="Google Shape;343;p47"/>
          <p:cNvSpPr txBox="1"/>
          <p:nvPr/>
        </p:nvSpPr>
        <p:spPr>
          <a:xfrm>
            <a:off x="3199950" y="2190950"/>
            <a:ext cx="5243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之前版本：</a:t>
            </a:r>
            <a:r>
              <a:rPr lang="en">
                <a:solidFill>
                  <a:schemeClr val="dk1"/>
                </a:solidFill>
              </a:rPr>
              <a:t>“下腹##Bodypart 痛##n”</a:t>
            </a:r>
            <a:endParaRPr/>
          </a:p>
        </p:txBody>
      </p:sp>
      <p:sp>
        <p:nvSpPr>
          <p:cNvPr id="344" name="Google Shape;344;p47"/>
          <p:cNvSpPr txBox="1"/>
          <p:nvPr/>
        </p:nvSpPr>
        <p:spPr>
          <a:xfrm>
            <a:off x="3199950" y="2717950"/>
            <a:ext cx="5243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新版本：</a:t>
            </a:r>
            <a:r>
              <a:rPr lang="en">
                <a:solidFill>
                  <a:schemeClr val="dk1"/>
                </a:solidFill>
              </a:rPr>
              <a:t>“下腹##Bodypart </a:t>
            </a:r>
            <a:r>
              <a:rPr lang="en">
                <a:solidFill>
                  <a:schemeClr val="dk1"/>
                </a:solidFill>
              </a:rPr>
              <a:t>腹</a:t>
            </a:r>
            <a:r>
              <a:rPr lang="en">
                <a:solidFill>
                  <a:schemeClr val="dk1"/>
                </a:solidFill>
              </a:rPr>
              <a:t>痛##</a:t>
            </a:r>
            <a:r>
              <a:rPr lang="en">
                <a:solidFill>
                  <a:schemeClr val="dk1"/>
                </a:solidFill>
              </a:rPr>
              <a:t>Symptom</a:t>
            </a:r>
            <a:r>
              <a:rPr lang="en">
                <a:solidFill>
                  <a:schemeClr val="dk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/>
        </p:nvSpPr>
        <p:spPr>
          <a:xfrm>
            <a:off x="3209000" y="779025"/>
            <a:ext cx="5243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“左下腹##Bodypart 下腹##Bodypart 腹疼##Symptom”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831600" y="1041900"/>
            <a:ext cx="1292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左下腹腹疼</a:t>
            </a:r>
            <a:endParaRPr b="1" sz="1600"/>
          </a:p>
        </p:txBody>
      </p:sp>
      <p:sp>
        <p:nvSpPr>
          <p:cNvPr id="351" name="Google Shape;351;p48"/>
          <p:cNvSpPr txBox="1"/>
          <p:nvPr/>
        </p:nvSpPr>
        <p:spPr>
          <a:xfrm>
            <a:off x="786450" y="2312375"/>
            <a:ext cx="1383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风湿性心肌炎</a:t>
            </a:r>
            <a:endParaRPr b="1" sz="1500"/>
          </a:p>
        </p:txBody>
      </p:sp>
      <p:sp>
        <p:nvSpPr>
          <p:cNvPr id="352" name="Google Shape;352;p48"/>
          <p:cNvSpPr txBox="1"/>
          <p:nvPr/>
        </p:nvSpPr>
        <p:spPr>
          <a:xfrm>
            <a:off x="3209000" y="2126275"/>
            <a:ext cx="5848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“风湿性心肌炎##Disease 心肌炎##Disease”</a:t>
            </a:r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226000" y="79250"/>
            <a:ext cx="5206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词语组合</a:t>
            </a:r>
            <a:endParaRPr sz="2600"/>
          </a:p>
        </p:txBody>
      </p:sp>
      <p:sp>
        <p:nvSpPr>
          <p:cNvPr id="354" name="Google Shape;354;p48"/>
          <p:cNvSpPr/>
          <p:nvPr/>
        </p:nvSpPr>
        <p:spPr>
          <a:xfrm>
            <a:off x="5098300" y="1177500"/>
            <a:ext cx="271200" cy="18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8"/>
          <p:cNvSpPr txBox="1"/>
          <p:nvPr/>
        </p:nvSpPr>
        <p:spPr>
          <a:xfrm>
            <a:off x="4112975" y="1376450"/>
            <a:ext cx="2458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“左下腹腹疼##Symptom”</a:t>
            </a:r>
            <a:endParaRPr/>
          </a:p>
        </p:txBody>
      </p:sp>
      <p:sp>
        <p:nvSpPr>
          <p:cNvPr id="356" name="Google Shape;356;p48"/>
          <p:cNvSpPr/>
          <p:nvPr/>
        </p:nvSpPr>
        <p:spPr>
          <a:xfrm>
            <a:off x="5098300" y="2587375"/>
            <a:ext cx="271200" cy="18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8"/>
          <p:cNvSpPr txBox="1"/>
          <p:nvPr/>
        </p:nvSpPr>
        <p:spPr>
          <a:xfrm>
            <a:off x="4004500" y="2777275"/>
            <a:ext cx="2458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“风湿性心肌炎##Disease”</a:t>
            </a:r>
            <a:endParaRPr/>
          </a:p>
        </p:txBody>
      </p:sp>
      <p:sp>
        <p:nvSpPr>
          <p:cNvPr id="358" name="Google Shape;358;p48"/>
          <p:cNvSpPr txBox="1"/>
          <p:nvPr/>
        </p:nvSpPr>
        <p:spPr>
          <a:xfrm>
            <a:off x="786450" y="4066050"/>
            <a:ext cx="1383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风湿性心肌炎</a:t>
            </a:r>
            <a:endParaRPr b="1" sz="1500"/>
          </a:p>
        </p:txBody>
      </p:sp>
      <p:sp>
        <p:nvSpPr>
          <p:cNvPr id="359" name="Google Shape;359;p48"/>
          <p:cNvSpPr txBox="1"/>
          <p:nvPr/>
        </p:nvSpPr>
        <p:spPr>
          <a:xfrm>
            <a:off x="3048575" y="3626550"/>
            <a:ext cx="45876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左下</a:t>
            </a:r>
            <a:r>
              <a:rPr lang="en"/>
              <a:t>##Bodypart </a:t>
            </a:r>
            <a:r>
              <a:rPr lang="en"/>
              <a:t>下腹</a:t>
            </a:r>
            <a:r>
              <a:rPr lang="en"/>
              <a:t>##Disease 梗死##Disease</a:t>
            </a:r>
            <a:endParaRPr/>
          </a:p>
        </p:txBody>
      </p:sp>
      <p:sp>
        <p:nvSpPr>
          <p:cNvPr id="360" name="Google Shape;360;p48"/>
          <p:cNvSpPr txBox="1"/>
          <p:nvPr/>
        </p:nvSpPr>
        <p:spPr>
          <a:xfrm>
            <a:off x="3048575" y="4287025"/>
            <a:ext cx="45876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心肌梗死##Disease</a:t>
            </a:r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5098300" y="4026900"/>
            <a:ext cx="271200" cy="18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" name="Google Shape;362;p48"/>
          <p:cNvCxnSpPr/>
          <p:nvPr/>
        </p:nvCxnSpPr>
        <p:spPr>
          <a:xfrm>
            <a:off x="289275" y="1898300"/>
            <a:ext cx="869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8"/>
          <p:cNvCxnSpPr/>
          <p:nvPr/>
        </p:nvCxnSpPr>
        <p:spPr>
          <a:xfrm>
            <a:off x="289275" y="3441075"/>
            <a:ext cx="869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idx="1" type="subTitle"/>
          </p:nvPr>
        </p:nvSpPr>
        <p:spPr>
          <a:xfrm>
            <a:off x="3376400" y="2004450"/>
            <a:ext cx="27606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特征工程思路</a:t>
            </a:r>
            <a:endParaRPr sz="2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idx="1" type="subTitle"/>
          </p:nvPr>
        </p:nvSpPr>
        <p:spPr>
          <a:xfrm>
            <a:off x="77950" y="85400"/>
            <a:ext cx="27606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特征工程思路</a:t>
            </a:r>
            <a:endParaRPr sz="2600"/>
          </a:p>
        </p:txBody>
      </p:sp>
      <p:sp>
        <p:nvSpPr>
          <p:cNvPr id="374" name="Google Shape;374;p50"/>
          <p:cNvSpPr txBox="1"/>
          <p:nvPr/>
        </p:nvSpPr>
        <p:spPr>
          <a:xfrm>
            <a:off x="243550" y="789050"/>
            <a:ext cx="25950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医学特征的特殊性：</a:t>
            </a:r>
            <a:endParaRPr sz="1900"/>
          </a:p>
        </p:txBody>
      </p:sp>
      <p:sp>
        <p:nvSpPr>
          <p:cNvPr id="375" name="Google Shape;375;p50"/>
          <p:cNvSpPr txBox="1"/>
          <p:nvPr/>
        </p:nvSpPr>
        <p:spPr>
          <a:xfrm>
            <a:off x="243550" y="1373575"/>
            <a:ext cx="5786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层级性：一个症状下包括多个维度信息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多重性：一个症状可能出现多次（复发）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模糊性：有的属性无法量化，如‘红色’、‘黄色’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</p:txBody>
      </p:sp>
      <p:sp>
        <p:nvSpPr>
          <p:cNvPr id="376" name="Google Shape;376;p50"/>
          <p:cNvSpPr txBox="1"/>
          <p:nvPr/>
        </p:nvSpPr>
        <p:spPr>
          <a:xfrm>
            <a:off x="243550" y="2805550"/>
            <a:ext cx="78612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第一步：每个症状都用一个特定长度的离散项量表示，作为项量的后半部分。前半部分用bert项量代表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第二步：后面半段离散项量用一定顺序的文字走bilstm生成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第三步：不同类型，不同个数的特征？</a:t>
            </a:r>
            <a:br>
              <a:rPr lang="en" sz="1900"/>
            </a:b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113375" y="97450"/>
            <a:ext cx="6432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病历范围 - 入院病历</a:t>
            </a:r>
            <a:endParaRPr sz="24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00" y="841875"/>
            <a:ext cx="2610074" cy="40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9650" y="841875"/>
            <a:ext cx="2816199" cy="40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825" y="841875"/>
            <a:ext cx="2886125" cy="40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37400" y="119425"/>
            <a:ext cx="3810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建议开发流程</a:t>
            </a:r>
            <a:endParaRPr sz="2400"/>
          </a:p>
        </p:txBody>
      </p:sp>
      <p:sp>
        <p:nvSpPr>
          <p:cNvPr id="81" name="Google Shape;81;p17"/>
          <p:cNvSpPr/>
          <p:nvPr/>
        </p:nvSpPr>
        <p:spPr>
          <a:xfrm>
            <a:off x="630825" y="1143825"/>
            <a:ext cx="2098500" cy="67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致命性胸痛提醒</a:t>
            </a:r>
            <a:endParaRPr sz="1800"/>
          </a:p>
        </p:txBody>
      </p:sp>
      <p:sp>
        <p:nvSpPr>
          <p:cNvPr id="82" name="Google Shape;82;p17"/>
          <p:cNvSpPr/>
          <p:nvPr/>
        </p:nvSpPr>
        <p:spPr>
          <a:xfrm>
            <a:off x="630825" y="2234550"/>
            <a:ext cx="2098500" cy="67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非致命性胸痛鉴别建议</a:t>
            </a:r>
            <a:endParaRPr sz="1800"/>
          </a:p>
        </p:txBody>
      </p:sp>
      <p:sp>
        <p:nvSpPr>
          <p:cNvPr id="83" name="Google Shape;83;p17"/>
          <p:cNvSpPr/>
          <p:nvPr/>
        </p:nvSpPr>
        <p:spPr>
          <a:xfrm>
            <a:off x="630825" y="3325275"/>
            <a:ext cx="2098500" cy="67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胸痛患者检查方案推荐与复查提醒</a:t>
            </a:r>
            <a:endParaRPr sz="1800"/>
          </a:p>
        </p:txBody>
      </p:sp>
      <p:cxnSp>
        <p:nvCxnSpPr>
          <p:cNvPr id="84" name="Google Shape;84;p17"/>
          <p:cNvCxnSpPr/>
          <p:nvPr/>
        </p:nvCxnSpPr>
        <p:spPr>
          <a:xfrm>
            <a:off x="3210400" y="687050"/>
            <a:ext cx="12600" cy="41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7"/>
          <p:cNvCxnSpPr/>
          <p:nvPr/>
        </p:nvCxnSpPr>
        <p:spPr>
          <a:xfrm>
            <a:off x="6383300" y="687050"/>
            <a:ext cx="12600" cy="41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7"/>
          <p:cNvSpPr txBox="1"/>
          <p:nvPr/>
        </p:nvSpPr>
        <p:spPr>
          <a:xfrm>
            <a:off x="1074225" y="4291100"/>
            <a:ext cx="1211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2020年内</a:t>
            </a:r>
            <a:endParaRPr b="1" sz="1800"/>
          </a:p>
        </p:txBody>
      </p:sp>
      <p:sp>
        <p:nvSpPr>
          <p:cNvPr id="87" name="Google Shape;87;p17"/>
          <p:cNvSpPr/>
          <p:nvPr/>
        </p:nvSpPr>
        <p:spPr>
          <a:xfrm>
            <a:off x="6770525" y="2571750"/>
            <a:ext cx="2098500" cy="67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胸痛病史采集建议</a:t>
            </a:r>
            <a:endParaRPr sz="1800"/>
          </a:p>
        </p:txBody>
      </p:sp>
      <p:sp>
        <p:nvSpPr>
          <p:cNvPr id="88" name="Google Shape;88;p17"/>
          <p:cNvSpPr/>
          <p:nvPr/>
        </p:nvSpPr>
        <p:spPr>
          <a:xfrm>
            <a:off x="3822550" y="1993250"/>
            <a:ext cx="2098500" cy="67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心血管慢性病复诊检查推荐</a:t>
            </a:r>
            <a:endParaRPr sz="1800"/>
          </a:p>
        </p:txBody>
      </p:sp>
      <p:sp>
        <p:nvSpPr>
          <p:cNvPr id="89" name="Google Shape;89;p17"/>
          <p:cNvSpPr/>
          <p:nvPr/>
        </p:nvSpPr>
        <p:spPr>
          <a:xfrm>
            <a:off x="3822550" y="2992600"/>
            <a:ext cx="2098500" cy="67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心血管慢性病并发症提醒</a:t>
            </a:r>
            <a:endParaRPr sz="1800"/>
          </a:p>
        </p:txBody>
      </p:sp>
      <p:sp>
        <p:nvSpPr>
          <p:cNvPr id="90" name="Google Shape;90;p17"/>
          <p:cNvSpPr/>
          <p:nvPr/>
        </p:nvSpPr>
        <p:spPr>
          <a:xfrm>
            <a:off x="6770525" y="1631000"/>
            <a:ext cx="2098500" cy="67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常见心血管病问诊提示</a:t>
            </a:r>
            <a:endParaRPr sz="1800"/>
          </a:p>
        </p:txBody>
      </p:sp>
      <p:sp>
        <p:nvSpPr>
          <p:cNvPr id="91" name="Google Shape;91;p17"/>
          <p:cNvSpPr/>
          <p:nvPr/>
        </p:nvSpPr>
        <p:spPr>
          <a:xfrm>
            <a:off x="3822550" y="1068850"/>
            <a:ext cx="2098500" cy="67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常见心血管病鉴别建议</a:t>
            </a:r>
            <a:endParaRPr sz="1800"/>
          </a:p>
        </p:txBody>
      </p:sp>
      <p:sp>
        <p:nvSpPr>
          <p:cNvPr id="92" name="Google Shape;92;p17"/>
          <p:cNvSpPr txBox="1"/>
          <p:nvPr/>
        </p:nvSpPr>
        <p:spPr>
          <a:xfrm>
            <a:off x="4265950" y="4291100"/>
            <a:ext cx="140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2021 6月前</a:t>
            </a:r>
            <a:endParaRPr b="1" sz="1800"/>
          </a:p>
        </p:txBody>
      </p:sp>
      <p:sp>
        <p:nvSpPr>
          <p:cNvPr id="93" name="Google Shape;93;p17"/>
          <p:cNvSpPr txBox="1"/>
          <p:nvPr/>
        </p:nvSpPr>
        <p:spPr>
          <a:xfrm>
            <a:off x="7213925" y="4216150"/>
            <a:ext cx="1486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2021 年内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61200" y="43225"/>
            <a:ext cx="3810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建议开发流程 - 续</a:t>
            </a:r>
            <a:endParaRPr sz="2400"/>
          </a:p>
        </p:txBody>
      </p:sp>
      <p:sp>
        <p:nvSpPr>
          <p:cNvPr id="99" name="Google Shape;99;p18"/>
          <p:cNvSpPr/>
          <p:nvPr/>
        </p:nvSpPr>
        <p:spPr>
          <a:xfrm>
            <a:off x="1621425" y="654125"/>
            <a:ext cx="2098500" cy="41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致命性胸痛提醒</a:t>
            </a:r>
            <a:endParaRPr sz="1200"/>
          </a:p>
        </p:txBody>
      </p:sp>
      <p:sp>
        <p:nvSpPr>
          <p:cNvPr id="100" name="Google Shape;100;p18"/>
          <p:cNvSpPr/>
          <p:nvPr/>
        </p:nvSpPr>
        <p:spPr>
          <a:xfrm>
            <a:off x="1621438" y="1153925"/>
            <a:ext cx="2098500" cy="41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非致命性胸痛鉴别建议</a:t>
            </a:r>
            <a:endParaRPr sz="1200"/>
          </a:p>
        </p:txBody>
      </p:sp>
      <p:sp>
        <p:nvSpPr>
          <p:cNvPr id="101" name="Google Shape;101;p18"/>
          <p:cNvSpPr/>
          <p:nvPr/>
        </p:nvSpPr>
        <p:spPr>
          <a:xfrm>
            <a:off x="1621438" y="1624963"/>
            <a:ext cx="2098500" cy="41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胸痛患者检查方案推荐与复查提醒</a:t>
            </a:r>
            <a:endParaRPr sz="1200"/>
          </a:p>
        </p:txBody>
      </p:sp>
      <p:cxnSp>
        <p:nvCxnSpPr>
          <p:cNvPr id="102" name="Google Shape;102;p18"/>
          <p:cNvCxnSpPr/>
          <p:nvPr/>
        </p:nvCxnSpPr>
        <p:spPr>
          <a:xfrm>
            <a:off x="3972400" y="534650"/>
            <a:ext cx="0" cy="43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6535700" y="534650"/>
            <a:ext cx="0" cy="43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8"/>
          <p:cNvSpPr/>
          <p:nvPr/>
        </p:nvSpPr>
        <p:spPr>
          <a:xfrm>
            <a:off x="6768100" y="1205875"/>
            <a:ext cx="2098500" cy="41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胸痛病史采集建议</a:t>
            </a:r>
            <a:endParaRPr sz="1200"/>
          </a:p>
        </p:txBody>
      </p:sp>
      <p:sp>
        <p:nvSpPr>
          <p:cNvPr id="105" name="Google Shape;105;p18"/>
          <p:cNvSpPr/>
          <p:nvPr/>
        </p:nvSpPr>
        <p:spPr>
          <a:xfrm>
            <a:off x="4204800" y="1153925"/>
            <a:ext cx="2098500" cy="41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心血管慢性病复诊检查推荐</a:t>
            </a:r>
            <a:endParaRPr sz="1200"/>
          </a:p>
        </p:txBody>
      </p:sp>
      <p:sp>
        <p:nvSpPr>
          <p:cNvPr id="106" name="Google Shape;106;p18"/>
          <p:cNvSpPr/>
          <p:nvPr/>
        </p:nvSpPr>
        <p:spPr>
          <a:xfrm>
            <a:off x="4204800" y="1624963"/>
            <a:ext cx="2098500" cy="41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心血管慢性病并发症提醒</a:t>
            </a:r>
            <a:endParaRPr sz="1200"/>
          </a:p>
        </p:txBody>
      </p:sp>
      <p:sp>
        <p:nvSpPr>
          <p:cNvPr id="107" name="Google Shape;107;p18"/>
          <p:cNvSpPr/>
          <p:nvPr/>
        </p:nvSpPr>
        <p:spPr>
          <a:xfrm>
            <a:off x="6769350" y="654125"/>
            <a:ext cx="2098500" cy="41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常见心血管病问诊提示</a:t>
            </a:r>
            <a:endParaRPr sz="1200"/>
          </a:p>
        </p:txBody>
      </p:sp>
      <p:sp>
        <p:nvSpPr>
          <p:cNvPr id="108" name="Google Shape;108;p18"/>
          <p:cNvSpPr/>
          <p:nvPr/>
        </p:nvSpPr>
        <p:spPr>
          <a:xfrm>
            <a:off x="4203550" y="654125"/>
            <a:ext cx="2098500" cy="41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常见心血管病鉴别建议</a:t>
            </a:r>
            <a:endParaRPr sz="1200"/>
          </a:p>
        </p:txBody>
      </p:sp>
      <p:sp>
        <p:nvSpPr>
          <p:cNvPr id="109" name="Google Shape;109;p18"/>
          <p:cNvSpPr txBox="1"/>
          <p:nvPr/>
        </p:nvSpPr>
        <p:spPr>
          <a:xfrm>
            <a:off x="267675" y="1306325"/>
            <a:ext cx="1101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功能模块</a:t>
            </a:r>
            <a:endParaRPr b="1" sz="1800"/>
          </a:p>
        </p:txBody>
      </p:sp>
      <p:sp>
        <p:nvSpPr>
          <p:cNvPr id="110" name="Google Shape;110;p18"/>
          <p:cNvSpPr txBox="1"/>
          <p:nvPr/>
        </p:nvSpPr>
        <p:spPr>
          <a:xfrm>
            <a:off x="267675" y="2691675"/>
            <a:ext cx="1101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数据源</a:t>
            </a:r>
            <a:endParaRPr b="1" sz="18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324800" y="2132350"/>
            <a:ext cx="87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8"/>
          <p:cNvSpPr txBox="1"/>
          <p:nvPr/>
        </p:nvSpPr>
        <p:spPr>
          <a:xfrm>
            <a:off x="267675" y="3874075"/>
            <a:ext cx="1101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技术模块</a:t>
            </a:r>
            <a:endParaRPr b="1" sz="1800"/>
          </a:p>
        </p:txBody>
      </p:sp>
      <p:cxnSp>
        <p:nvCxnSpPr>
          <p:cNvPr id="113" name="Google Shape;113;p18"/>
          <p:cNvCxnSpPr/>
          <p:nvPr/>
        </p:nvCxnSpPr>
        <p:spPr>
          <a:xfrm>
            <a:off x="212400" y="3357800"/>
            <a:ext cx="87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8"/>
          <p:cNvSpPr/>
          <p:nvPr/>
        </p:nvSpPr>
        <p:spPr>
          <a:xfrm>
            <a:off x="1611400" y="2501063"/>
            <a:ext cx="2098500" cy="31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初诊数据</a:t>
            </a:r>
            <a:endParaRPr sz="1200"/>
          </a:p>
        </p:txBody>
      </p:sp>
      <p:sp>
        <p:nvSpPr>
          <p:cNvPr id="115" name="Google Shape;115;p18"/>
          <p:cNvSpPr/>
          <p:nvPr/>
        </p:nvSpPr>
        <p:spPr>
          <a:xfrm>
            <a:off x="4194775" y="2288149"/>
            <a:ext cx="2098500" cy="28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住院数据</a:t>
            </a:r>
            <a:endParaRPr sz="1200"/>
          </a:p>
        </p:txBody>
      </p:sp>
      <p:sp>
        <p:nvSpPr>
          <p:cNvPr id="116" name="Google Shape;116;p18"/>
          <p:cNvSpPr/>
          <p:nvPr/>
        </p:nvSpPr>
        <p:spPr>
          <a:xfrm>
            <a:off x="4204800" y="2651250"/>
            <a:ext cx="2098500" cy="26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护理记录</a:t>
            </a:r>
            <a:endParaRPr sz="1200"/>
          </a:p>
        </p:txBody>
      </p:sp>
      <p:sp>
        <p:nvSpPr>
          <p:cNvPr id="117" name="Google Shape;117;p18"/>
          <p:cNvSpPr/>
          <p:nvPr/>
        </p:nvSpPr>
        <p:spPr>
          <a:xfrm>
            <a:off x="4194775" y="3000547"/>
            <a:ext cx="2098500" cy="26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医学指南</a:t>
            </a:r>
            <a:endParaRPr sz="1200"/>
          </a:p>
        </p:txBody>
      </p:sp>
      <p:sp>
        <p:nvSpPr>
          <p:cNvPr id="118" name="Google Shape;118;p18"/>
          <p:cNvSpPr/>
          <p:nvPr/>
        </p:nvSpPr>
        <p:spPr>
          <a:xfrm>
            <a:off x="6693125" y="2444524"/>
            <a:ext cx="2098500" cy="28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医学教程</a:t>
            </a:r>
            <a:endParaRPr sz="1200"/>
          </a:p>
        </p:txBody>
      </p:sp>
      <p:sp>
        <p:nvSpPr>
          <p:cNvPr id="119" name="Google Shape;119;p18"/>
          <p:cNvSpPr/>
          <p:nvPr/>
        </p:nvSpPr>
        <p:spPr>
          <a:xfrm>
            <a:off x="6703150" y="2807625"/>
            <a:ext cx="2098500" cy="26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护理记录</a:t>
            </a:r>
            <a:endParaRPr sz="1200"/>
          </a:p>
        </p:txBody>
      </p:sp>
      <p:sp>
        <p:nvSpPr>
          <p:cNvPr id="120" name="Google Shape;120;p18"/>
          <p:cNvSpPr txBox="1"/>
          <p:nvPr/>
        </p:nvSpPr>
        <p:spPr>
          <a:xfrm>
            <a:off x="1621438" y="3535175"/>
            <a:ext cx="20985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His数据接入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字典构建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实体及维度提取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知识图谱构建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知识图谱推理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3883675" y="3445350"/>
            <a:ext cx="27207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医学指南录入/检索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字典构建（增强）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实体及维度提取（增强）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知识图谱构建（增强）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推理归因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知识图谱推理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6535701" y="3445350"/>
            <a:ext cx="2275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Chatbot 开发与设计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关键问题选择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问题解释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126175" y="102600"/>
            <a:ext cx="75015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0 -  His 对接</a:t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257700" y="2001800"/>
            <a:ext cx="504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把数据尽可能以json形式存储下来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注重同一个病人多份文件保持一致性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需要后续技术人员确认内容和格式没有问题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" name="Google Shape;129;p19"/>
          <p:cNvSpPr txBox="1"/>
          <p:nvPr/>
        </p:nvSpPr>
        <p:spPr>
          <a:xfrm>
            <a:off x="257700" y="989500"/>
            <a:ext cx="6823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任务描述：在his开放期中，尽可能把his信息保留下来，为后续字典构建、实体提取、知识图谱构建和推理的做数据存留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126175" y="102600"/>
            <a:ext cx="75015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0 -  His 对接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25" y="967775"/>
            <a:ext cx="8008523" cy="364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126175" y="102600"/>
            <a:ext cx="55017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字典构建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536025" y="1806900"/>
            <a:ext cx="6534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通过公开中文数据集进行构建：https://cloud.tencent.com/developer/news/99246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- 专注类型疾病、症状、检查、手术、身体部位、药物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通过病历统计n-gram的词频，进行补充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2" name="Google Shape;142;p21"/>
          <p:cNvSpPr txBox="1"/>
          <p:nvPr/>
        </p:nvSpPr>
        <p:spPr>
          <a:xfrm>
            <a:off x="536025" y="1010575"/>
            <a:ext cx="766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任务描述：</a:t>
            </a:r>
            <a:r>
              <a:rPr lang="en" sz="1800"/>
              <a:t>构建字典，为实体提取提供重要依据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